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89" r:id="rId3"/>
    <p:sldId id="263" r:id="rId4"/>
    <p:sldId id="288" r:id="rId5"/>
    <p:sldId id="278" r:id="rId6"/>
    <p:sldId id="291" r:id="rId7"/>
    <p:sldId id="292" r:id="rId8"/>
    <p:sldId id="294" r:id="rId9"/>
    <p:sldId id="295" r:id="rId10"/>
    <p:sldId id="280" r:id="rId11"/>
    <p:sldId id="296" r:id="rId12"/>
    <p:sldId id="285" r:id="rId13"/>
    <p:sldId id="279" r:id="rId14"/>
    <p:sldId id="297" r:id="rId15"/>
    <p:sldId id="265" r:id="rId16"/>
    <p:sldId id="260" r:id="rId17"/>
    <p:sldId id="290" r:id="rId18"/>
    <p:sldId id="269" r:id="rId19"/>
    <p:sldId id="272" r:id="rId20"/>
    <p:sldId id="275" r:id="rId21"/>
    <p:sldId id="2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FF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EAED5-CE49-463D-90E8-FB17C1A5F09F}" v="41" dt="2025-09-30T20:17:17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T0M V1PER" userId="b0dcfd46f662cc0a" providerId="LiveId" clId="{EFA46002-7756-4A83-8E0B-72BE550210E5}"/>
    <pc:docChg chg="undo custSel addSld modSld">
      <pc:chgData name="PHANT0M V1PER" userId="b0dcfd46f662cc0a" providerId="LiveId" clId="{EFA46002-7756-4A83-8E0B-72BE550210E5}" dt="2025-09-30T20:18:23.518" v="330" actId="1076"/>
      <pc:docMkLst>
        <pc:docMk/>
      </pc:docMkLst>
      <pc:sldChg chg="addSp delSp modSp new mod">
        <pc:chgData name="PHANT0M V1PER" userId="b0dcfd46f662cc0a" providerId="LiveId" clId="{EFA46002-7756-4A83-8E0B-72BE550210E5}" dt="2025-09-30T20:18:23.518" v="330" actId="1076"/>
        <pc:sldMkLst>
          <pc:docMk/>
          <pc:sldMk cId="3259301752" sldId="298"/>
        </pc:sldMkLst>
        <pc:spChg chg="add mod">
          <ac:chgData name="PHANT0M V1PER" userId="b0dcfd46f662cc0a" providerId="LiveId" clId="{EFA46002-7756-4A83-8E0B-72BE550210E5}" dt="2025-09-30T20:04:12.049" v="284" actId="14100"/>
          <ac:spMkLst>
            <pc:docMk/>
            <pc:sldMk cId="3259301752" sldId="298"/>
            <ac:spMk id="2" creationId="{464A5F36-A44C-B2A3-F762-E51D0D379377}"/>
          </ac:spMkLst>
        </pc:spChg>
        <pc:spChg chg="del">
          <ac:chgData name="PHANT0M V1PER" userId="b0dcfd46f662cc0a" providerId="LiveId" clId="{EFA46002-7756-4A83-8E0B-72BE550210E5}" dt="2025-09-30T19:37:53.986" v="2" actId="478"/>
          <ac:spMkLst>
            <pc:docMk/>
            <pc:sldMk cId="3259301752" sldId="298"/>
            <ac:spMk id="2" creationId="{960FEEDC-02EB-FC4C-589A-E92AD0887B38}"/>
          </ac:spMkLst>
        </pc:spChg>
        <pc:spChg chg="add">
          <ac:chgData name="PHANT0M V1PER" userId="b0dcfd46f662cc0a" providerId="LiveId" clId="{EFA46002-7756-4A83-8E0B-72BE550210E5}" dt="2025-09-30T20:02:38.350" v="264"/>
          <ac:spMkLst>
            <pc:docMk/>
            <pc:sldMk cId="3259301752" sldId="298"/>
            <ac:spMk id="3" creationId="{6DF76E15-6863-E66C-2364-94B0B8F7E131}"/>
          </ac:spMkLst>
        </pc:spChg>
        <pc:spChg chg="del">
          <ac:chgData name="PHANT0M V1PER" userId="b0dcfd46f662cc0a" providerId="LiveId" clId="{EFA46002-7756-4A83-8E0B-72BE550210E5}" dt="2025-09-30T19:37:55.211" v="3" actId="478"/>
          <ac:spMkLst>
            <pc:docMk/>
            <pc:sldMk cId="3259301752" sldId="298"/>
            <ac:spMk id="3" creationId="{99BAF377-1364-F31C-9FAF-FF732263F008}"/>
          </ac:spMkLst>
        </pc:spChg>
        <pc:spChg chg="add mod">
          <ac:chgData name="PHANT0M V1PER" userId="b0dcfd46f662cc0a" providerId="LiveId" clId="{EFA46002-7756-4A83-8E0B-72BE550210E5}" dt="2025-09-30T19:38:14.706" v="35" actId="20577"/>
          <ac:spMkLst>
            <pc:docMk/>
            <pc:sldMk cId="3259301752" sldId="298"/>
            <ac:spMk id="4" creationId="{CD59019D-4BE4-F919-B18C-E802BB6031C8}"/>
          </ac:spMkLst>
        </pc:spChg>
        <pc:spChg chg="add mod">
          <ac:chgData name="PHANT0M V1PER" userId="b0dcfd46f662cc0a" providerId="LiveId" clId="{EFA46002-7756-4A83-8E0B-72BE550210E5}" dt="2025-09-30T19:53:42.593" v="186" actId="20577"/>
          <ac:spMkLst>
            <pc:docMk/>
            <pc:sldMk cId="3259301752" sldId="298"/>
            <ac:spMk id="5" creationId="{38DFF772-BB54-E693-014E-6C81311F8099}"/>
          </ac:spMkLst>
        </pc:spChg>
        <pc:spChg chg="add mod">
          <ac:chgData name="PHANT0M V1PER" userId="b0dcfd46f662cc0a" providerId="LiveId" clId="{EFA46002-7756-4A83-8E0B-72BE550210E5}" dt="2025-09-30T20:00:32.028" v="232"/>
          <ac:spMkLst>
            <pc:docMk/>
            <pc:sldMk cId="3259301752" sldId="298"/>
            <ac:spMk id="6" creationId="{1B0515A0-F6B7-B8D2-098B-83E0776D9896}"/>
          </ac:spMkLst>
        </pc:spChg>
        <pc:spChg chg="add mod">
          <ac:chgData name="PHANT0M V1PER" userId="b0dcfd46f662cc0a" providerId="LiveId" clId="{EFA46002-7756-4A83-8E0B-72BE550210E5}" dt="2025-09-30T20:02:47.525" v="266"/>
          <ac:spMkLst>
            <pc:docMk/>
            <pc:sldMk cId="3259301752" sldId="298"/>
            <ac:spMk id="7" creationId="{D0D29DDD-B674-F3DB-0B07-B0BDF308B9E9}"/>
          </ac:spMkLst>
        </pc:spChg>
        <pc:spChg chg="add del mod">
          <ac:chgData name="PHANT0M V1PER" userId="b0dcfd46f662cc0a" providerId="LiveId" clId="{EFA46002-7756-4A83-8E0B-72BE550210E5}" dt="2025-09-30T19:43:58.866" v="50" actId="478"/>
          <ac:spMkLst>
            <pc:docMk/>
            <pc:sldMk cId="3259301752" sldId="298"/>
            <ac:spMk id="7" creationId="{F70B9A72-371A-E683-AC53-45D03767EC2B}"/>
          </ac:spMkLst>
        </pc:spChg>
        <pc:spChg chg="add mod">
          <ac:chgData name="PHANT0M V1PER" userId="b0dcfd46f662cc0a" providerId="LiveId" clId="{EFA46002-7756-4A83-8E0B-72BE550210E5}" dt="2025-09-30T20:00:41.471" v="233" actId="1076"/>
          <ac:spMkLst>
            <pc:docMk/>
            <pc:sldMk cId="3259301752" sldId="298"/>
            <ac:spMk id="8" creationId="{5E98B27B-11CE-9111-5B9F-1069DC731D1E}"/>
          </ac:spMkLst>
        </pc:spChg>
        <pc:spChg chg="add mod">
          <ac:chgData name="PHANT0M V1PER" userId="b0dcfd46f662cc0a" providerId="LiveId" clId="{EFA46002-7756-4A83-8E0B-72BE550210E5}" dt="2025-09-30T20:00:44.399" v="234" actId="1076"/>
          <ac:spMkLst>
            <pc:docMk/>
            <pc:sldMk cId="3259301752" sldId="298"/>
            <ac:spMk id="9" creationId="{F9A2AB16-3B6D-DEC2-4C60-CA1DA8600271}"/>
          </ac:spMkLst>
        </pc:spChg>
        <pc:picChg chg="mod">
          <ac:chgData name="PHANT0M V1PER" userId="b0dcfd46f662cc0a" providerId="LiveId" clId="{EFA46002-7756-4A83-8E0B-72BE550210E5}" dt="2025-09-30T19:59:41.374" v="225" actId="1076"/>
          <ac:picMkLst>
            <pc:docMk/>
            <pc:sldMk cId="3259301752" sldId="298"/>
            <ac:picMk id="10" creationId="{E1009BDC-6CB4-01A1-F229-DB070EF9BD01}"/>
          </ac:picMkLst>
        </pc:picChg>
        <pc:picChg chg="add mod">
          <ac:chgData name="PHANT0M V1PER" userId="b0dcfd46f662cc0a" providerId="LiveId" clId="{EFA46002-7756-4A83-8E0B-72BE550210E5}" dt="2025-09-30T20:02:49.645" v="269" actId="1076"/>
          <ac:picMkLst>
            <pc:docMk/>
            <pc:sldMk cId="3259301752" sldId="298"/>
            <ac:picMk id="11" creationId="{0966DBFF-E581-9ED6-819C-E856A7127981}"/>
          </ac:picMkLst>
        </pc:picChg>
        <pc:picChg chg="del">
          <ac:chgData name="PHANT0M V1PER" userId="b0dcfd46f662cc0a" providerId="LiveId" clId="{EFA46002-7756-4A83-8E0B-72BE550210E5}" dt="2025-09-30T19:44:00.876" v="51" actId="478"/>
          <ac:picMkLst>
            <pc:docMk/>
            <pc:sldMk cId="3259301752" sldId="298"/>
            <ac:picMk id="11" creationId="{7BB475B3-B023-40FC-A9A2-18ACCF3B87EA}"/>
          </ac:picMkLst>
        </pc:picChg>
        <pc:picChg chg="mod">
          <ac:chgData name="PHANT0M V1PER" userId="b0dcfd46f662cc0a" providerId="LiveId" clId="{EFA46002-7756-4A83-8E0B-72BE550210E5}" dt="2025-09-30T19:48:35.160" v="78" actId="1076"/>
          <ac:picMkLst>
            <pc:docMk/>
            <pc:sldMk cId="3259301752" sldId="298"/>
            <ac:picMk id="12" creationId="{C85EC7C1-9393-A94F-4870-57ED81584042}"/>
          </ac:picMkLst>
        </pc:picChg>
        <pc:picChg chg="mod">
          <ac:chgData name="PHANT0M V1PER" userId="b0dcfd46f662cc0a" providerId="LiveId" clId="{EFA46002-7756-4A83-8E0B-72BE550210E5}" dt="2025-09-30T20:03:55.252" v="279"/>
          <ac:picMkLst>
            <pc:docMk/>
            <pc:sldMk cId="3259301752" sldId="298"/>
            <ac:picMk id="13" creationId="{03071944-EE46-0F1B-DCFB-3E691C7A88D7}"/>
          </ac:picMkLst>
        </pc:picChg>
        <pc:picChg chg="add mod">
          <ac:chgData name="PHANT0M V1PER" userId="b0dcfd46f662cc0a" providerId="LiveId" clId="{EFA46002-7756-4A83-8E0B-72BE550210E5}" dt="2025-09-30T19:42:59.824" v="45" actId="1076"/>
          <ac:picMkLst>
            <pc:docMk/>
            <pc:sldMk cId="3259301752" sldId="298"/>
            <ac:picMk id="16" creationId="{57517D5D-28EA-2720-E60F-7C51FEB1982B}"/>
          </ac:picMkLst>
        </pc:picChg>
        <pc:picChg chg="add mod">
          <ac:chgData name="PHANT0M V1PER" userId="b0dcfd46f662cc0a" providerId="LiveId" clId="{EFA46002-7756-4A83-8E0B-72BE550210E5}" dt="2025-09-30T19:42:59.824" v="45" actId="1076"/>
          <ac:picMkLst>
            <pc:docMk/>
            <pc:sldMk cId="3259301752" sldId="298"/>
            <ac:picMk id="17" creationId="{59F1AAE5-FD80-A742-182D-AAE32A1F6B16}"/>
          </ac:picMkLst>
        </pc:picChg>
        <pc:picChg chg="add mod">
          <ac:chgData name="PHANT0M V1PER" userId="b0dcfd46f662cc0a" providerId="LiveId" clId="{EFA46002-7756-4A83-8E0B-72BE550210E5}" dt="2025-09-30T20:18:23.518" v="330" actId="1076"/>
          <ac:picMkLst>
            <pc:docMk/>
            <pc:sldMk cId="3259301752" sldId="298"/>
            <ac:picMk id="18" creationId="{D897101F-C100-B23C-02EF-5BBA1C729E37}"/>
          </ac:picMkLst>
        </pc:picChg>
        <pc:picChg chg="add mod">
          <ac:chgData name="PHANT0M V1PER" userId="b0dcfd46f662cc0a" providerId="LiveId" clId="{EFA46002-7756-4A83-8E0B-72BE550210E5}" dt="2025-09-30T20:17:54.721" v="323" actId="1076"/>
          <ac:picMkLst>
            <pc:docMk/>
            <pc:sldMk cId="3259301752" sldId="298"/>
            <ac:picMk id="19" creationId="{99DAABA8-7D96-7F44-4A3A-E76DA1679D78}"/>
          </ac:picMkLst>
        </pc:picChg>
        <pc:picChg chg="add mod">
          <ac:chgData name="PHANT0M V1PER" userId="b0dcfd46f662cc0a" providerId="LiveId" clId="{EFA46002-7756-4A83-8E0B-72BE550210E5}" dt="2025-09-30T20:17:54.721" v="323" actId="1076"/>
          <ac:picMkLst>
            <pc:docMk/>
            <pc:sldMk cId="3259301752" sldId="298"/>
            <ac:picMk id="20" creationId="{AA44E9DF-EF20-D2E0-C0A0-93D5EEF3DB29}"/>
          </ac:picMkLst>
        </pc:picChg>
        <pc:picChg chg="add mod">
          <ac:chgData name="PHANT0M V1PER" userId="b0dcfd46f662cc0a" providerId="LiveId" clId="{EFA46002-7756-4A83-8E0B-72BE550210E5}" dt="2025-09-30T20:17:59.183" v="324" actId="1076"/>
          <ac:picMkLst>
            <pc:docMk/>
            <pc:sldMk cId="3259301752" sldId="298"/>
            <ac:picMk id="21" creationId="{D453CF62-7099-5116-654C-074E70756BF1}"/>
          </ac:picMkLst>
        </pc:picChg>
        <pc:picChg chg="mod">
          <ac:chgData name="PHANT0M V1PER" userId="b0dcfd46f662cc0a" providerId="LiveId" clId="{EFA46002-7756-4A83-8E0B-72BE550210E5}" dt="2025-09-30T20:18:05.937" v="325" actId="14100"/>
          <ac:picMkLst>
            <pc:docMk/>
            <pc:sldMk cId="3259301752" sldId="298"/>
            <ac:picMk id="22" creationId="{8399216A-E22E-FD35-2826-B50A547A8297}"/>
          </ac:picMkLst>
        </pc:picChg>
        <pc:picChg chg="add mod">
          <ac:chgData name="PHANT0M V1PER" userId="b0dcfd46f662cc0a" providerId="LiveId" clId="{EFA46002-7756-4A83-8E0B-72BE550210E5}" dt="2025-09-30T20:15:37.616" v="306" actId="14100"/>
          <ac:picMkLst>
            <pc:docMk/>
            <pc:sldMk cId="3259301752" sldId="298"/>
            <ac:picMk id="23" creationId="{18CE5E16-BF52-279E-FBBC-D5812C144BB8}"/>
          </ac:picMkLst>
        </pc:picChg>
        <pc:picChg chg="del">
          <ac:chgData name="PHANT0M V1PER" userId="b0dcfd46f662cc0a" providerId="LiveId" clId="{EFA46002-7756-4A83-8E0B-72BE550210E5}" dt="2025-09-30T19:43:13.563" v="49" actId="478"/>
          <ac:picMkLst>
            <pc:docMk/>
            <pc:sldMk cId="3259301752" sldId="298"/>
            <ac:picMk id="23" creationId="{3379EC7E-5B98-3B87-9350-960A63F35650}"/>
          </ac:picMkLst>
        </pc:picChg>
        <pc:picChg chg="mod">
          <ac:chgData name="PHANT0M V1PER" userId="b0dcfd46f662cc0a" providerId="LiveId" clId="{EFA46002-7756-4A83-8E0B-72BE550210E5}" dt="2025-09-30T20:15:45.928" v="308" actId="1076"/>
          <ac:picMkLst>
            <pc:docMk/>
            <pc:sldMk cId="3259301752" sldId="298"/>
            <ac:picMk id="24" creationId="{B7DF393C-0021-00EB-1646-7AFA032BDAD7}"/>
          </ac:picMkLst>
        </pc:picChg>
        <pc:picChg chg="del mod">
          <ac:chgData name="PHANT0M V1PER" userId="b0dcfd46f662cc0a" providerId="LiveId" clId="{EFA46002-7756-4A83-8E0B-72BE550210E5}" dt="2025-09-30T19:53:48.611" v="187" actId="478"/>
          <ac:picMkLst>
            <pc:docMk/>
            <pc:sldMk cId="3259301752" sldId="298"/>
            <ac:picMk id="25" creationId="{4004F095-D8A9-307D-2D81-90EAFD865309}"/>
          </ac:picMkLst>
        </pc:picChg>
        <pc:picChg chg="add mod modCrop">
          <ac:chgData name="PHANT0M V1PER" userId="b0dcfd46f662cc0a" providerId="LiveId" clId="{EFA46002-7756-4A83-8E0B-72BE550210E5}" dt="2025-09-30T20:18:15.129" v="328" actId="1076"/>
          <ac:picMkLst>
            <pc:docMk/>
            <pc:sldMk cId="3259301752" sldId="298"/>
            <ac:picMk id="26" creationId="{21B15E7E-35E7-BDCC-6992-B3074C309A38}"/>
          </ac:picMkLst>
        </pc:picChg>
        <pc:picChg chg="add mod">
          <ac:chgData name="PHANT0M V1PER" userId="b0dcfd46f662cc0a" providerId="LiveId" clId="{EFA46002-7756-4A83-8E0B-72BE550210E5}" dt="2025-09-30T19:48:18.280" v="76" actId="1076"/>
          <ac:picMkLst>
            <pc:docMk/>
            <pc:sldMk cId="3259301752" sldId="298"/>
            <ac:picMk id="27" creationId="{7F25E5B6-5B4E-BAB1-AE6D-0D8271685B83}"/>
          </ac:picMkLst>
        </pc:picChg>
        <pc:picChg chg="add mod modCrop">
          <ac:chgData name="PHANT0M V1PER" userId="b0dcfd46f662cc0a" providerId="LiveId" clId="{EFA46002-7756-4A83-8E0B-72BE550210E5}" dt="2025-09-30T20:18:11.955" v="327" actId="1076"/>
          <ac:picMkLst>
            <pc:docMk/>
            <pc:sldMk cId="3259301752" sldId="298"/>
            <ac:picMk id="29" creationId="{B5E5AC80-29AD-CAEC-AC78-29E30D6C2281}"/>
          </ac:picMkLst>
        </pc:picChg>
        <pc:picChg chg="add mod modCrop">
          <ac:chgData name="PHANT0M V1PER" userId="b0dcfd46f662cc0a" providerId="LiveId" clId="{EFA46002-7756-4A83-8E0B-72BE550210E5}" dt="2025-09-30T20:18:18.522" v="329" actId="1076"/>
          <ac:picMkLst>
            <pc:docMk/>
            <pc:sldMk cId="3259301752" sldId="298"/>
            <ac:picMk id="30" creationId="{4C87F79B-8D09-965C-61C1-EDD3423D1472}"/>
          </ac:picMkLst>
        </pc:picChg>
        <pc:picChg chg="add">
          <ac:chgData name="PHANT0M V1PER" userId="b0dcfd46f662cc0a" providerId="LiveId" clId="{EFA46002-7756-4A83-8E0B-72BE550210E5}" dt="2025-09-30T20:03:00.206" v="270"/>
          <ac:picMkLst>
            <pc:docMk/>
            <pc:sldMk cId="3259301752" sldId="298"/>
            <ac:picMk id="1030" creationId="{6F02DFFF-804B-B452-1C61-0C7AD4F3B475}"/>
          </ac:picMkLst>
        </pc:picChg>
        <pc:picChg chg="add mod">
          <ac:chgData name="PHANT0M V1PER" userId="b0dcfd46f662cc0a" providerId="LiveId" clId="{EFA46002-7756-4A83-8E0B-72BE550210E5}" dt="2025-09-30T20:03:51.087" v="278"/>
          <ac:picMkLst>
            <pc:docMk/>
            <pc:sldMk cId="3259301752" sldId="298"/>
            <ac:picMk id="1032" creationId="{65259E66-791B-F9E6-BC11-21461B6D93E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52E3B-B0F9-40B4-85AA-DCB7355AB01D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E48CB-A7F3-48AB-8BD8-8AF242DE1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00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48CB-A7F3-48AB-8BD8-8AF242DE179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536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E48CB-A7F3-48AB-8BD8-8AF242DE179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9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6791-7443-7E3A-0ED8-E8D6D67F8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E626B-4DB0-7269-CB83-A48CE37D1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BB661-1E9C-FCB6-C494-75ADB14E1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F2969-EC6C-1966-5290-FD487695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C51AB-7DA3-C8B5-E0AA-B795A4D6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74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4AE11-98D7-2E27-348C-C6F3C8E6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3E7C8-D476-724F-FE57-A566D0A01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1E8DE-371D-837A-9816-426D8D90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03F74-43B8-288B-4281-795D1E23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C671B-33FD-9BE3-1E9B-FA873B89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95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255AA-AC85-668C-5606-F87285835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2FADB-F8EE-C9AE-2371-233EB5E53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73D4-C854-D2B9-E55B-16BB155E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0652-D04E-688F-D812-87FCB9351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1144-993E-0B3C-C0B7-3BBDB124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91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A336-37B0-F6C3-C542-57566994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DDA2E-62F1-E630-70F6-65C6C38C6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EABC1-27E3-E4A2-F2BE-8D0F30ED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3CD8C-11A7-B767-093B-5C0ECA3F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3484B-CD5E-179D-F2E1-E40D3087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52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005B-0DDE-9E71-A59C-7A3423D1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F9A17-2317-9D02-EDE6-C764E5298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8DDCA-D734-3567-1B74-1BE4B6DD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BDDB0-5EF4-A756-C7FA-16ABBB3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7EE4E-30B9-459E-046A-C6C44C20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785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5C663-A928-A4F5-A3B4-B5E99B65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FD5A8-8B2F-BCDA-14B1-D0E6E4467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2B25E-DAA8-878C-146E-2056E96EF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425BD-3A3B-53DB-753A-65CA261B6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B252D-46D7-5507-E84C-CC4B857DF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2E419-D064-CA6A-BCD8-9FA1A6E8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09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5AE59-AEA6-9BA1-B3F2-5A1BF682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D72B-141C-6E5E-6A76-67FE22E8B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C41B5-87FC-A3FD-13C9-F68EAE575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5BA35-8E99-CBCA-352B-E533A8066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C1CC4-7F11-2B06-17A4-2806B950F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BD852-5CAA-7481-94EC-455D2443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4CD3A-B60F-C3C9-4591-57EAAD60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73E942-9451-9147-588D-DB0B9C0DC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43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CDFC-666B-0951-D112-7DF058A7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383710-3425-FF97-AB50-95D7C683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C13CD-8265-428B-59C5-A945106B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56B73-A9CA-90A0-4AF9-031F8AA4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8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BAD6E-12F0-BA6C-BA28-C3E1E4EE5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D11549-8A20-CD5A-92AD-F5A72111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5738-5381-8B17-5412-256D15D3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049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861D-13EF-7D07-604A-CAF2E220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969DF-960C-FE70-9B8A-DE3658B14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F22A1-3623-29D4-6E0E-77B232D0F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7E58D-FE6C-096A-9ADE-F6B37DCC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62731-D789-09DB-EF3D-1907D24B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9AA5-F3CB-26AC-5430-933B3DBE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78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1C15-189C-4A2D-0720-A0DCD832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7C3F9D-0648-4D89-185C-88BEE0E4A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93ECF-B272-A0FA-F63B-C40044F89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AF78A-120F-06A4-D865-67BE861E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2ADAC-4151-6082-FD15-54D3880E6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E5744-15CA-28B2-3F54-42A75EA5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353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6470BC-DC36-FAD6-736A-AE158C2B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5F4A5-8B0E-D93D-316D-9ED144B1F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5247-13C5-F423-87B5-1448A27621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40E0D-CF94-4400-B3E4-D909818D8906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0E664-69D7-D085-BBAE-FAFBE0B4D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7EFFC-15A1-2414-732F-547D8B89C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8443A-CF62-4794-BDDA-A639BF7FAB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70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lost-your-bitcoin-sorry-its-not-coming-back-uncovering-bitcoin-recovery-scams-e4111b7ea2a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theravenfile.com/2024/12/04/uncovering-icici-phishing-campaign-new-fraud-app-found/" TargetMode="External"/><Relationship Id="rId4" Type="http://schemas.openxmlformats.org/officeDocument/2006/relationships/hyperlink" Target="https://medium.com/coinmonks/sbi-yono-phishing-scam-criminals-collecting-user-information-4e479a17b6e1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medium.com/coinmonks/lost-your-bitcoin-sorry-its-not-coming-back-uncovering-bitcoin-recovery-scams-e4111b7ea2a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nsentmasons.com/out-law/news/most-nations-have-weak-laws-against-cybercrime" TargetMode="External"/><Relationship Id="rId4" Type="http://schemas.openxmlformats.org/officeDocument/2006/relationships/hyperlink" Target="https://medium.com/coinmonks/lost-your-bitcoin-sorry-its-not-coming-back-uncovering-bitcoin-recovery-scams-e4111b7ea2a6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623C1-0439-0F13-C319-90C27361D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9C0760-5056-EAFA-DE40-DF5D469E0EB4}"/>
              </a:ext>
            </a:extLst>
          </p:cNvPr>
          <p:cNvSpPr txBox="1"/>
          <p:nvPr/>
        </p:nvSpPr>
        <p:spPr>
          <a:xfrm>
            <a:off x="618065" y="2404532"/>
            <a:ext cx="5376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FF0000"/>
                </a:solidFill>
                <a:latin typeface="Algerian" panose="04020705040A02060702" pitchFamily="82" charset="0"/>
              </a:rPr>
              <a:t>DEEP/DARK WEB FOR RED TEAM OPS</a:t>
            </a:r>
            <a:endParaRPr lang="en-IN" sz="45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2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4857E0-CA5B-2412-6CE6-7C392A7B34F7}"/>
              </a:ext>
            </a:extLst>
          </p:cNvPr>
          <p:cNvSpPr txBox="1"/>
          <p:nvPr/>
        </p:nvSpPr>
        <p:spPr>
          <a:xfrm>
            <a:off x="253999" y="190269"/>
            <a:ext cx="5901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OFFENSIVE TELEGRAM EXPLORATION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587BD8-1D7D-F927-8666-52C252F7583E}"/>
              </a:ext>
            </a:extLst>
          </p:cNvPr>
          <p:cNvSpPr txBox="1"/>
          <p:nvPr/>
        </p:nvSpPr>
        <p:spPr>
          <a:xfrm>
            <a:off x="254000" y="801381"/>
            <a:ext cx="6282267" cy="412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Hub of Offensive Services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When TOR is Unstable, TG Shops remain active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Infostealers, Phishing Kits, DDoS Services, Data Breaches etc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Ransomware Communication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Geo Location: RUSSIA</a:t>
            </a:r>
          </a:p>
          <a:p>
            <a:pPr>
              <a:lnSpc>
                <a:spcPct val="250000"/>
              </a:lnSpc>
            </a:pPr>
            <a:endParaRPr lang="en-IN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8C4A29-8A5B-D1FC-97BF-F845957CE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0"/>
            <a:ext cx="553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93588F-8581-8952-93FC-872F0F375893}"/>
              </a:ext>
            </a:extLst>
          </p:cNvPr>
          <p:cNvSpPr txBox="1"/>
          <p:nvPr/>
        </p:nvSpPr>
        <p:spPr>
          <a:xfrm>
            <a:off x="253999" y="190269"/>
            <a:ext cx="441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SECTION 66 IT ACT: A JOKE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A728D-E50F-5FB0-C01E-B8BB051BD23A}"/>
              </a:ext>
            </a:extLst>
          </p:cNvPr>
          <p:cNvSpPr txBox="1"/>
          <p:nvPr/>
        </p:nvSpPr>
        <p:spPr>
          <a:xfrm>
            <a:off x="203199" y="999345"/>
            <a:ext cx="6747933" cy="552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No remedies for Data Breach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Lacks clear provisions on privacy protection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Phishing is not covered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Does not regulate all types of unauthorized access or data misuse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3 Year Imprisonment with 5 Lakhs – only if convicted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DPDP is not effective, though implemented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5E4DA-D159-9060-A5D0-C6F8BFCFC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64" y="0"/>
            <a:ext cx="504613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F34146-2FAF-ED33-F181-307DDEA439D4}"/>
              </a:ext>
            </a:extLst>
          </p:cNvPr>
          <p:cNvSpPr txBox="1"/>
          <p:nvPr/>
        </p:nvSpPr>
        <p:spPr>
          <a:xfrm>
            <a:off x="8026400" y="6488668"/>
            <a:ext cx="369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FF00"/>
                </a:solidFill>
                <a:highlight>
                  <a:srgbClr val="000080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CAESAR CROSSING THE RUBICON</a:t>
            </a:r>
          </a:p>
        </p:txBody>
      </p:sp>
    </p:spTree>
    <p:extLst>
      <p:ext uri="{BB962C8B-B14F-4D97-AF65-F5344CB8AC3E}">
        <p14:creationId xmlns:p14="http://schemas.microsoft.com/office/powerpoint/2010/main" val="182508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AED501-BB29-2280-782D-D5A21D6A2A7F}"/>
              </a:ext>
            </a:extLst>
          </p:cNvPr>
          <p:cNvSpPr txBox="1"/>
          <p:nvPr/>
        </p:nvSpPr>
        <p:spPr>
          <a:xfrm>
            <a:off x="1608667" y="2540000"/>
            <a:ext cx="8771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lgerian" panose="04020705040A02060702" pitchFamily="82" charset="0"/>
              </a:rPr>
              <a:t>END OF PART 1</a:t>
            </a:r>
          </a:p>
        </p:txBody>
      </p:sp>
    </p:spTree>
    <p:extLst>
      <p:ext uri="{BB962C8B-B14F-4D97-AF65-F5344CB8AC3E}">
        <p14:creationId xmlns:p14="http://schemas.microsoft.com/office/powerpoint/2010/main" val="58865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1EC289-FFF9-3109-BF0E-2413CC1F33F4}"/>
              </a:ext>
            </a:extLst>
          </p:cNvPr>
          <p:cNvSpPr txBox="1"/>
          <p:nvPr/>
        </p:nvSpPr>
        <p:spPr>
          <a:xfrm>
            <a:off x="254001" y="169333"/>
            <a:ext cx="392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PHISHING (</a:t>
            </a:r>
            <a:r>
              <a:rPr lang="en-IN" dirty="0" err="1"/>
              <a:t>PHaaS</a:t>
            </a:r>
            <a:r>
              <a:rPr lang="en-IN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31EC3-6553-E280-828B-6F9D8B7D350D}"/>
              </a:ext>
            </a:extLst>
          </p:cNvPr>
          <p:cNvSpPr txBox="1"/>
          <p:nvPr/>
        </p:nvSpPr>
        <p:spPr>
          <a:xfrm>
            <a:off x="160868" y="1811365"/>
            <a:ext cx="49360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ARTICLES</a:t>
            </a:r>
            <a:endParaRPr lang="en-IN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https://medium.com/coinmonks/sbi-yono-phishing-scam-criminals-collecting-user-information-4e479a17b6e1</a:t>
            </a:r>
            <a:endParaRPr lang="en-IN" sz="1400" dirty="0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https://theravenfile.com/2024/12/04/uncovering-icici-phishing-campaign-new-fraud-app-found/</a:t>
            </a:r>
            <a:endParaRPr lang="en-IN" sz="1400" dirty="0">
              <a:solidFill>
                <a:srgbClr val="FFFF00"/>
              </a:solidFill>
            </a:endParaRPr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32FB6-9284-2801-BE4C-E28125C44E16}"/>
              </a:ext>
            </a:extLst>
          </p:cNvPr>
          <p:cNvSpPr txBox="1"/>
          <p:nvPr/>
        </p:nvSpPr>
        <p:spPr>
          <a:xfrm>
            <a:off x="160867" y="855132"/>
            <a:ext cx="5037665" cy="347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Typo-Squatted Domains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Homoglyph Attacks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Targeted entity’s HTML Page on Sale/Open for Phishing on Dark/Deep Web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AI Toolkits to help Phishing to a newer level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Phishing Kits: </a:t>
            </a:r>
            <a:r>
              <a:rPr lang="en-IN" sz="1600" b="1" dirty="0">
                <a:solidFill>
                  <a:schemeClr val="bg1"/>
                </a:solidFill>
              </a:rPr>
              <a:t>Mamba, Tycoon, </a:t>
            </a:r>
            <a:r>
              <a:rPr lang="en-IN" sz="1600" b="1" dirty="0" err="1">
                <a:solidFill>
                  <a:schemeClr val="bg1"/>
                </a:solidFill>
              </a:rPr>
              <a:t>Darcula</a:t>
            </a:r>
            <a:r>
              <a:rPr lang="en-IN" sz="1600" b="1" dirty="0">
                <a:solidFill>
                  <a:schemeClr val="bg1"/>
                </a:solidFill>
              </a:rPr>
              <a:t>, Lighthouse, </a:t>
            </a:r>
            <a:r>
              <a:rPr lang="en-IN" sz="1600" b="1" dirty="0" err="1">
                <a:solidFill>
                  <a:schemeClr val="bg1"/>
                </a:solidFill>
              </a:rPr>
              <a:t>Evilgynx</a:t>
            </a:r>
            <a:r>
              <a:rPr lang="en-IN" sz="1600" b="1" dirty="0">
                <a:solidFill>
                  <a:schemeClr val="bg1"/>
                </a:solidFill>
              </a:rPr>
              <a:t> </a:t>
            </a:r>
            <a:r>
              <a:rPr lang="en-IN" sz="1600" dirty="0">
                <a:solidFill>
                  <a:schemeClr val="bg1"/>
                </a:solidFill>
              </a:rPr>
              <a:t>and much more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Grave Danger: </a:t>
            </a:r>
            <a:r>
              <a:rPr lang="en-IN" sz="1600" b="1" dirty="0">
                <a:solidFill>
                  <a:schemeClr val="bg1"/>
                </a:solidFill>
              </a:rPr>
              <a:t>BEC</a:t>
            </a:r>
            <a:r>
              <a:rPr lang="en-IN" sz="1600" dirty="0">
                <a:solidFill>
                  <a:schemeClr val="bg1"/>
                </a:solidFill>
              </a:rPr>
              <a:t> (AI Live Example)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IN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61E012-5639-40B6-086E-016E19B92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9719D7-C6A9-8526-563C-FC5F492A4CE6}"/>
              </a:ext>
            </a:extLst>
          </p:cNvPr>
          <p:cNvSpPr txBox="1"/>
          <p:nvPr/>
        </p:nvSpPr>
        <p:spPr>
          <a:xfrm>
            <a:off x="1524000" y="2108200"/>
            <a:ext cx="9939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00B0F0"/>
                </a:solidFill>
                <a:latin typeface="Algerian" panose="04020705040A02060702" pitchFamily="82" charset="0"/>
              </a:rPr>
              <a:t>RANSOMWARE: </a:t>
            </a:r>
          </a:p>
          <a:p>
            <a:pPr algn="ctr"/>
            <a:r>
              <a:rPr lang="en-IN" sz="4000" dirty="0">
                <a:solidFill>
                  <a:srgbClr val="00B0F0"/>
                </a:solidFill>
                <a:latin typeface="Algerian" panose="04020705040A02060702" pitchFamily="82" charset="0"/>
              </a:rPr>
              <a:t>NAVIGATING DLS &amp; NEGOTIATION PANEL</a:t>
            </a:r>
          </a:p>
        </p:txBody>
      </p:sp>
    </p:spTree>
    <p:extLst>
      <p:ext uri="{BB962C8B-B14F-4D97-AF65-F5344CB8AC3E}">
        <p14:creationId xmlns:p14="http://schemas.microsoft.com/office/powerpoint/2010/main" val="291933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D7423-B017-1B73-928B-F9765353DCB4}"/>
              </a:ext>
            </a:extLst>
          </p:cNvPr>
          <p:cNvSpPr txBox="1"/>
          <p:nvPr/>
        </p:nvSpPr>
        <p:spPr>
          <a:xfrm>
            <a:off x="194734" y="101600"/>
            <a:ext cx="248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RANSOMWARE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FA004-9F8E-91EC-6FCD-E13CB864F6AA}"/>
              </a:ext>
            </a:extLst>
          </p:cNvPr>
          <p:cNvSpPr txBox="1"/>
          <p:nvPr/>
        </p:nvSpPr>
        <p:spPr>
          <a:xfrm>
            <a:off x="194734" y="601597"/>
            <a:ext cx="5067299" cy="6036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Popular Ransomwares like </a:t>
            </a:r>
            <a:r>
              <a:rPr lang="en-IN" sz="1400" b="1" dirty="0" err="1">
                <a:solidFill>
                  <a:schemeClr val="bg1"/>
                </a:solidFill>
              </a:rPr>
              <a:t>Qilin</a:t>
            </a:r>
            <a:r>
              <a:rPr lang="en-IN" sz="1400" b="1" dirty="0">
                <a:solidFill>
                  <a:schemeClr val="bg1"/>
                </a:solidFill>
              </a:rPr>
              <a:t>, Play </a:t>
            </a:r>
            <a:r>
              <a:rPr lang="en-IN" sz="1400" dirty="0">
                <a:solidFill>
                  <a:schemeClr val="bg1"/>
                </a:solidFill>
              </a:rPr>
              <a:t>or</a:t>
            </a:r>
            <a:r>
              <a:rPr lang="en-IN" sz="1400" b="1" dirty="0">
                <a:solidFill>
                  <a:schemeClr val="bg1"/>
                </a:solidFill>
              </a:rPr>
              <a:t> Clop</a:t>
            </a:r>
            <a:r>
              <a:rPr lang="en-IN" sz="1400" dirty="0">
                <a:solidFill>
                  <a:schemeClr val="bg1"/>
                </a:solidFill>
              </a:rPr>
              <a:t> still on surge targeting potential victims on regular basis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Most of the Ransomware does not target CIS Nations: </a:t>
            </a:r>
            <a:r>
              <a:rPr lang="en-IN" sz="1400" b="1" dirty="0">
                <a:solidFill>
                  <a:schemeClr val="bg1"/>
                </a:solidFill>
              </a:rPr>
              <a:t>RU, BY, KZ, AM, AZ, KY, MD, UZ, TM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Only few countries have stringent laws for Cybercrime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Most Ransomware Group gains access via Phishing in Corporate Environment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Some of the reputed groups use 0-days against their targets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Ransomware Operators post breaches on their DLS on Dark Web</a:t>
            </a:r>
          </a:p>
          <a:p>
            <a:pPr>
              <a:lnSpc>
                <a:spcPct val="200000"/>
              </a:lnSpc>
            </a:pPr>
            <a:endParaRPr lang="en-IN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I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EXAMPLE</a:t>
            </a:r>
            <a:endParaRPr lang="en-IN" sz="1400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200000"/>
              </a:lnSpc>
            </a:pPr>
            <a:r>
              <a:rPr lang="en-IN" sz="1300" dirty="0">
                <a:solidFill>
                  <a:schemeClr val="bg1"/>
                </a:solidFill>
              </a:rPr>
              <a:t>MD5: </a:t>
            </a:r>
            <a:r>
              <a:rPr lang="en-IN" sz="1400" dirty="0">
                <a:solidFill>
                  <a:schemeClr val="bg1"/>
                </a:solidFill>
              </a:rPr>
              <a:t>fc5be86c846e93b0a65dd18849205514 </a:t>
            </a:r>
            <a:endParaRPr lang="en-IN" sz="13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IN" sz="1300" dirty="0">
                <a:solidFill>
                  <a:schemeClr val="bg1"/>
                </a:solidFill>
              </a:rPr>
              <a:t>Ransomware: AKIRA</a:t>
            </a:r>
            <a:endParaRPr lang="en-I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FC6A9C9-5C43-9BF9-61F3-D69D0E709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6897F-1CC3-FDB3-DF86-60F890F07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67" y="16932"/>
            <a:ext cx="6824133" cy="68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E618DA-7F9F-7590-1A9C-930375833A59}"/>
              </a:ext>
            </a:extLst>
          </p:cNvPr>
          <p:cNvSpPr txBox="1"/>
          <p:nvPr/>
        </p:nvSpPr>
        <p:spPr>
          <a:xfrm>
            <a:off x="2129369" y="638581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00B0F0"/>
                </a:solidFill>
                <a:latin typeface="Bahnschrift Condensed" panose="020B0502040204020203" pitchFamily="34" charset="0"/>
              </a:rPr>
              <a:t>Qilin</a:t>
            </a:r>
            <a:r>
              <a:rPr lang="en-IN" dirty="0">
                <a:solidFill>
                  <a:srgbClr val="00B0F0"/>
                </a:solidFill>
                <a:latin typeface="Bahnschrift Condensed" panose="020B0502040204020203" pitchFamily="34" charset="0"/>
              </a:rPr>
              <a:t>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74539-87A8-878D-2663-A5CB5B2A5026}"/>
              </a:ext>
            </a:extLst>
          </p:cNvPr>
          <p:cNvSpPr txBox="1"/>
          <p:nvPr/>
        </p:nvSpPr>
        <p:spPr>
          <a:xfrm>
            <a:off x="194734" y="101600"/>
            <a:ext cx="316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RANSOMWARE DLS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0716C-2DCB-B0B3-DD09-555C9211E954}"/>
              </a:ext>
            </a:extLst>
          </p:cNvPr>
          <p:cNvSpPr txBox="1"/>
          <p:nvPr/>
        </p:nvSpPr>
        <p:spPr>
          <a:xfrm>
            <a:off x="7323666" y="5387664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B0F0"/>
                </a:solidFill>
                <a:latin typeface="Bahnschrift Condensed" panose="020B0502040204020203" pitchFamily="34" charset="0"/>
              </a:rPr>
              <a:t>INC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A0E15-175E-4349-3C2B-F841EEB3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8" y="747931"/>
            <a:ext cx="5535504" cy="5568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3CF3BF-2B7D-14E5-DD32-CE1797730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747931"/>
            <a:ext cx="6265332" cy="46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F3557-4CD5-50F1-2123-E286A728CB07}"/>
              </a:ext>
            </a:extLst>
          </p:cNvPr>
          <p:cNvSpPr txBox="1"/>
          <p:nvPr/>
        </p:nvSpPr>
        <p:spPr>
          <a:xfrm>
            <a:off x="465667" y="1447800"/>
            <a:ext cx="1145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worldleaksartrjm3c6vasllvgacbi5u3mgzkluehrzhk2jz4taufuid.onion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4BEFE-8E04-8AD6-B288-EF59E5467F73}"/>
              </a:ext>
            </a:extLst>
          </p:cNvPr>
          <p:cNvSpPr txBox="1"/>
          <p:nvPr/>
        </p:nvSpPr>
        <p:spPr>
          <a:xfrm>
            <a:off x="465667" y="3087342"/>
            <a:ext cx="7247465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chemeClr val="bg1"/>
                </a:solidFill>
              </a:rPr>
              <a:t>mbrlkbtq5jonaqkurjwmxftytyn2ethqvbxfu4rgjbkkknndqwae6byd.onion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chemeClr val="bg1"/>
                </a:solidFill>
              </a:rPr>
              <a:t>Ransomware: </a:t>
            </a:r>
            <a:r>
              <a:rPr lang="en-IN" sz="1700" b="1" dirty="0">
                <a:solidFill>
                  <a:schemeClr val="bg1"/>
                </a:solidFill>
              </a:rPr>
              <a:t>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03748-24CC-7B65-F8AE-322A5C3FAD50}"/>
              </a:ext>
            </a:extLst>
          </p:cNvPr>
          <p:cNvSpPr txBox="1"/>
          <p:nvPr/>
        </p:nvSpPr>
        <p:spPr>
          <a:xfrm>
            <a:off x="194733" y="101600"/>
            <a:ext cx="6646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LIVE RANSOMWARE DLS WALKTHROUGH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D5A7F-129E-56F6-9F4E-386F1F2EC063}"/>
              </a:ext>
            </a:extLst>
          </p:cNvPr>
          <p:cNvSpPr txBox="1"/>
          <p:nvPr/>
        </p:nvSpPr>
        <p:spPr>
          <a:xfrm>
            <a:off x="465667" y="1817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</a:rPr>
              <a:t>Ransomware: </a:t>
            </a:r>
            <a:r>
              <a:rPr lang="en-IN" sz="1800" b="1" dirty="0">
                <a:solidFill>
                  <a:schemeClr val="bg1"/>
                </a:solidFill>
              </a:rPr>
              <a:t>WORLD LEAKS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1B4838-4339-5133-33B3-01772ACE8A91}"/>
              </a:ext>
            </a:extLst>
          </p:cNvPr>
          <p:cNvSpPr/>
          <p:nvPr/>
        </p:nvSpPr>
        <p:spPr>
          <a:xfrm>
            <a:off x="9118598" y="5410200"/>
            <a:ext cx="2802469" cy="120226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300" b="1" dirty="0"/>
              <a:t>Some Ransomware leaks re-appears after years; compiling it as a single breach.</a:t>
            </a:r>
          </a:p>
        </p:txBody>
      </p:sp>
    </p:spTree>
    <p:extLst>
      <p:ext uri="{BB962C8B-B14F-4D97-AF65-F5344CB8AC3E}">
        <p14:creationId xmlns:p14="http://schemas.microsoft.com/office/powerpoint/2010/main" val="2820813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59AE16-0696-157D-F966-E4F8693A16A6}"/>
              </a:ext>
            </a:extLst>
          </p:cNvPr>
          <p:cNvSpPr txBox="1"/>
          <p:nvPr/>
        </p:nvSpPr>
        <p:spPr>
          <a:xfrm>
            <a:off x="7958666" y="4623018"/>
            <a:ext cx="3488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hnschrift SemiBold Condensed" panose="020B0502040204020203" pitchFamily="34" charset="0"/>
              </a:rPr>
              <a:t>DRAGONFORCE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5EF54-AE8E-2FF0-FB46-D0914C22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4" y="931332"/>
            <a:ext cx="4591597" cy="5507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A026B8-2391-0F30-94AF-6CED08297EBB}"/>
              </a:ext>
            </a:extLst>
          </p:cNvPr>
          <p:cNvSpPr txBox="1"/>
          <p:nvPr/>
        </p:nvSpPr>
        <p:spPr>
          <a:xfrm>
            <a:off x="1842321" y="6438900"/>
            <a:ext cx="3488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Bahnschrift SemiBold Condensed" panose="020B0502040204020203" pitchFamily="34" charset="0"/>
              </a:rPr>
              <a:t>AKIRA CHAT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2A4E8-C1F0-4051-1744-FDFD72CA6526}"/>
              </a:ext>
            </a:extLst>
          </p:cNvPr>
          <p:cNvSpPr txBox="1"/>
          <p:nvPr/>
        </p:nvSpPr>
        <p:spPr>
          <a:xfrm>
            <a:off x="211666" y="279400"/>
            <a:ext cx="357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IN" dirty="0">
                <a:solidFill>
                  <a:srgbClr val="00B0F0"/>
                </a:solidFill>
              </a:rPr>
              <a:t>RANSOMWARE CHATS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5E3571-C96A-FAE3-DBD2-77DEA403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130" y="931332"/>
            <a:ext cx="7072331" cy="35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EB929-0113-AD38-8E28-42AAD6628619}"/>
              </a:ext>
            </a:extLst>
          </p:cNvPr>
          <p:cNvSpPr txBox="1"/>
          <p:nvPr/>
        </p:nvSpPr>
        <p:spPr>
          <a:xfrm>
            <a:off x="5190065" y="5130849"/>
            <a:ext cx="70019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ARTICLE</a:t>
            </a:r>
            <a:endParaRPr lang="en-IN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https://www.pinsentmasons.com/out-law/news/most-nations-have-weak-laws-against-cybercrime</a:t>
            </a:r>
            <a:r>
              <a:rPr lang="en-IN" sz="1500" dirty="0">
                <a:solidFill>
                  <a:srgbClr val="00B0F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500" dirty="0">
                <a:solidFill>
                  <a:srgbClr val="00B0F0"/>
                </a:solidFill>
              </a:rPr>
              <a:t>https://theravenfile.com/2025/09/23/gunra-ransomware-what-you-dont-know/</a:t>
            </a:r>
          </a:p>
        </p:txBody>
      </p:sp>
    </p:spTree>
    <p:extLst>
      <p:ext uri="{BB962C8B-B14F-4D97-AF65-F5344CB8AC3E}">
        <p14:creationId xmlns:p14="http://schemas.microsoft.com/office/powerpoint/2010/main" val="237681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5849DE-F7E6-48D3-44FA-D155154DB4D3}"/>
              </a:ext>
            </a:extLst>
          </p:cNvPr>
          <p:cNvSpPr txBox="1"/>
          <p:nvPr/>
        </p:nvSpPr>
        <p:spPr>
          <a:xfrm>
            <a:off x="105834" y="195823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STORY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C417A-3013-6F32-2A0D-CFF20A527A2B}"/>
              </a:ext>
            </a:extLst>
          </p:cNvPr>
          <p:cNvSpPr txBox="1"/>
          <p:nvPr/>
        </p:nvSpPr>
        <p:spPr>
          <a:xfrm>
            <a:off x="105834" y="5256732"/>
            <a:ext cx="28786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 ME</a:t>
            </a:r>
            <a:endParaRPr lang="en-IN" sz="1600" dirty="0">
              <a:solidFill>
                <a:srgbClr val="FF0000"/>
              </a:solidFill>
            </a:endParaRPr>
          </a:p>
          <a:p>
            <a:endParaRPr lang="en-IN" sz="1600" dirty="0"/>
          </a:p>
          <a:p>
            <a:r>
              <a:rPr lang="en-IN" sz="1600" b="1" dirty="0">
                <a:solidFill>
                  <a:srgbClr val="00B0F0"/>
                </a:solidFill>
              </a:rPr>
              <a:t>WEB</a:t>
            </a:r>
            <a:r>
              <a:rPr lang="en-IN" sz="1600" dirty="0"/>
              <a:t>: </a:t>
            </a:r>
            <a:r>
              <a:rPr lang="en-IN" sz="1600" b="1" dirty="0">
                <a:solidFill>
                  <a:srgbClr val="00FF00"/>
                </a:solidFill>
              </a:rPr>
              <a:t>theravenfile.com</a:t>
            </a:r>
          </a:p>
          <a:p>
            <a:r>
              <a:rPr lang="en-IN" sz="1600" b="1" dirty="0">
                <a:solidFill>
                  <a:srgbClr val="00B0F0"/>
                </a:solidFill>
              </a:rPr>
              <a:t>TWITTER/X</a:t>
            </a:r>
            <a:r>
              <a:rPr lang="en-IN" sz="1600" dirty="0"/>
              <a:t>: </a:t>
            </a:r>
            <a:r>
              <a:rPr lang="en-IN" sz="1600" b="1" dirty="0">
                <a:solidFill>
                  <a:srgbClr val="00FF00"/>
                </a:solidFill>
              </a:rPr>
              <a:t>RakeshKrish12</a:t>
            </a:r>
          </a:p>
          <a:p>
            <a:r>
              <a:rPr lang="en-IN" sz="1600" b="1" dirty="0">
                <a:solidFill>
                  <a:srgbClr val="00B0F0"/>
                </a:solidFill>
              </a:rPr>
              <a:t>GITHUB</a:t>
            </a:r>
            <a:r>
              <a:rPr lang="en-IN" sz="1600" dirty="0"/>
              <a:t>: </a:t>
            </a:r>
            <a:r>
              <a:rPr lang="en-IN" sz="1600" b="1" dirty="0" err="1">
                <a:solidFill>
                  <a:srgbClr val="00FF00"/>
                </a:solidFill>
              </a:rPr>
              <a:t>TheRavenFile</a:t>
            </a:r>
            <a:endParaRPr lang="en-IN" sz="1600" b="1" dirty="0">
              <a:solidFill>
                <a:srgbClr val="00FF00"/>
              </a:solidFill>
            </a:endParaRPr>
          </a:p>
          <a:p>
            <a:r>
              <a:rPr lang="en-IN" sz="1600" b="1" dirty="0">
                <a:solidFill>
                  <a:srgbClr val="00B0F0"/>
                </a:solidFill>
              </a:rPr>
              <a:t>LI</a:t>
            </a:r>
            <a:r>
              <a:rPr lang="en-IN" sz="1600" b="1" dirty="0">
                <a:solidFill>
                  <a:srgbClr val="002060"/>
                </a:solidFill>
              </a:rPr>
              <a:t>: </a:t>
            </a:r>
            <a:r>
              <a:rPr lang="en-IN" sz="1600" b="1" dirty="0">
                <a:solidFill>
                  <a:srgbClr val="00FF00"/>
                </a:solidFill>
              </a:rPr>
              <a:t>rakesh-krishnan-6179a94b</a:t>
            </a:r>
          </a:p>
          <a:p>
            <a:endParaRPr lang="en-IN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AC2A5-D3A2-86C5-0F75-87425438C66A}"/>
              </a:ext>
            </a:extLst>
          </p:cNvPr>
          <p:cNvSpPr txBox="1"/>
          <p:nvPr/>
        </p:nvSpPr>
        <p:spPr>
          <a:xfrm>
            <a:off x="105834" y="935799"/>
            <a:ext cx="3268133" cy="304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Not all CISOs are smart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Dark Web is different for each 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Every Intel tells something – Technical, Political or 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bg1"/>
                </a:solidFill>
              </a:rPr>
              <a:t>Security Companies: Only few are legit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I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11849-0F5B-6D1F-9F0C-EF4AFCAA6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68" y="0"/>
            <a:ext cx="8818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36EF-1289-0137-D201-6FD550F7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7" y="246593"/>
            <a:ext cx="10515600" cy="1116542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  <a:latin typeface="Algerian" panose="04020705040A02060702" pitchFamily="82" charset="0"/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190EB-A9B4-0F26-EB7F-990EFDD4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85" y="175789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IN" sz="2200" dirty="0">
                <a:solidFill>
                  <a:schemeClr val="bg1"/>
                </a:solidFill>
                <a:latin typeface="Georgia" panose="02040502050405020303" pitchFamily="18" charset="0"/>
              </a:rPr>
              <a:t>Threat Intelligence Researcher</a:t>
            </a:r>
          </a:p>
          <a:p>
            <a:pPr>
              <a:lnSpc>
                <a:spcPct val="250000"/>
              </a:lnSpc>
            </a:pPr>
            <a:r>
              <a:rPr lang="en-IN" sz="2200" dirty="0">
                <a:solidFill>
                  <a:schemeClr val="bg1"/>
                </a:solidFill>
                <a:latin typeface="Georgia" panose="02040502050405020303" pitchFamily="18" charset="0"/>
              </a:rPr>
              <a:t>Threat Intel Blog: THE RAVEN FILE</a:t>
            </a:r>
          </a:p>
          <a:p>
            <a:pPr>
              <a:lnSpc>
                <a:spcPct val="250000"/>
              </a:lnSpc>
            </a:pPr>
            <a:r>
              <a:rPr lang="en-IN" sz="2200" dirty="0">
                <a:solidFill>
                  <a:schemeClr val="bg1"/>
                </a:solidFill>
                <a:latin typeface="Georgia" panose="02040502050405020303" pitchFamily="18" charset="0"/>
              </a:rPr>
              <a:t>GitHub: THE RAVEN FILE</a:t>
            </a:r>
          </a:p>
          <a:p>
            <a:pPr>
              <a:lnSpc>
                <a:spcPct val="250000"/>
              </a:lnSpc>
            </a:pPr>
            <a:r>
              <a:rPr lang="en-IN" sz="2200" dirty="0">
                <a:solidFill>
                  <a:schemeClr val="bg1"/>
                </a:solidFill>
                <a:latin typeface="Georgia" panose="02040502050405020303" pitchFamily="18" charset="0"/>
              </a:rPr>
              <a:t>Twitter: RakeshKrish12</a:t>
            </a:r>
          </a:p>
          <a:p>
            <a:pPr>
              <a:lnSpc>
                <a:spcPct val="250000"/>
              </a:lnSpc>
            </a:pPr>
            <a:endParaRPr lang="en-IN" sz="2200" dirty="0"/>
          </a:p>
          <a:p>
            <a:pPr>
              <a:lnSpc>
                <a:spcPct val="250000"/>
              </a:lnSpc>
            </a:pPr>
            <a:endParaRPr lang="en-IN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A3B8A-1FD7-7F9C-5F97-3C9033F9B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100" y="53780"/>
            <a:ext cx="1520171" cy="1704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C06D7-2C22-1559-B149-EA69A031C4D4}"/>
              </a:ext>
            </a:extLst>
          </p:cNvPr>
          <p:cNvSpPr txBox="1"/>
          <p:nvPr/>
        </p:nvSpPr>
        <p:spPr>
          <a:xfrm>
            <a:off x="10276638" y="1757892"/>
            <a:ext cx="164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highlight>
                  <a:srgbClr val="000080"/>
                </a:highlight>
                <a:latin typeface="Bahnschrift SemiBold SemiConden" panose="020B0502040204020203" pitchFamily="34" charset="0"/>
              </a:rPr>
              <a:t>THERAVENFILE.COM</a:t>
            </a:r>
          </a:p>
        </p:txBody>
      </p:sp>
    </p:spTree>
    <p:extLst>
      <p:ext uri="{BB962C8B-B14F-4D97-AF65-F5344CB8AC3E}">
        <p14:creationId xmlns:p14="http://schemas.microsoft.com/office/powerpoint/2010/main" val="43225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5982AE-2D92-FE86-CDB8-9DE413856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A1AF6-F930-62CA-6F69-FF1D211CD95D}"/>
              </a:ext>
            </a:extLst>
          </p:cNvPr>
          <p:cNvSpPr txBox="1"/>
          <p:nvPr/>
        </p:nvSpPr>
        <p:spPr>
          <a:xfrm>
            <a:off x="3132664" y="5429535"/>
            <a:ext cx="5215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C3D7C-A18B-8AF1-BA2C-E388B8E2E4FF}"/>
              </a:ext>
            </a:extLst>
          </p:cNvPr>
          <p:cNvSpPr txBox="1"/>
          <p:nvPr/>
        </p:nvSpPr>
        <p:spPr>
          <a:xfrm>
            <a:off x="3217332" y="4875537"/>
            <a:ext cx="52154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en-IN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en-IN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🐦‍⬛</a:t>
            </a:r>
          </a:p>
        </p:txBody>
      </p:sp>
    </p:spTree>
    <p:extLst>
      <p:ext uri="{BB962C8B-B14F-4D97-AF65-F5344CB8AC3E}">
        <p14:creationId xmlns:p14="http://schemas.microsoft.com/office/powerpoint/2010/main" val="21071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59019D-4BE4-F919-B18C-E802BB6031C8}"/>
              </a:ext>
            </a:extLst>
          </p:cNvPr>
          <p:cNvSpPr txBox="1"/>
          <p:nvPr/>
        </p:nvSpPr>
        <p:spPr>
          <a:xfrm>
            <a:off x="414178" y="227721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BOUT THE PROJECT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DFF772-BB54-E693-014E-6C81311F8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77" y="705662"/>
            <a:ext cx="11491037" cy="1592666"/>
          </a:xfrm>
          <a:noFill/>
          <a:ln>
            <a:noFill/>
          </a:ln>
        </p:spPr>
        <p:txBody>
          <a:bodyPr>
            <a:normAutofit fontScale="77500" lnSpcReduction="20000"/>
          </a:bodyPr>
          <a:lstStyle/>
          <a:p>
            <a:pPr algn="just">
              <a:buFont typeface="Calibri" panose="020F0502020204030204" pitchFamily="34" charset="0"/>
              <a:buChar char="→"/>
            </a:pPr>
            <a:r>
              <a:rPr lang="en-IN" sz="1600" dirty="0">
                <a:solidFill>
                  <a:srgbClr val="FFC000"/>
                </a:solidFill>
              </a:rPr>
              <a:t>5</a:t>
            </a:r>
            <a:r>
              <a:rPr lang="en-IN" sz="1600" dirty="0"/>
              <a:t> </a:t>
            </a:r>
            <a:r>
              <a:rPr lang="en-IN" sz="1600" dirty="0">
                <a:solidFill>
                  <a:schemeClr val="bg1"/>
                </a:solidFill>
              </a:rPr>
              <a:t>years ago started a project to educate, aware the netizens on security threats and risks – </a:t>
            </a:r>
            <a:r>
              <a:rPr lang="en-IN" sz="1600" dirty="0">
                <a:solidFill>
                  <a:srgbClr val="FFC000"/>
                </a:solidFill>
              </a:rPr>
              <a:t>Security Chronicle</a:t>
            </a:r>
          </a:p>
          <a:p>
            <a:pPr algn="just">
              <a:buFont typeface="Calibri" panose="020F0502020204030204" pitchFamily="34" charset="0"/>
              <a:buChar char="→"/>
            </a:pPr>
            <a:r>
              <a:rPr lang="en-IN" sz="1600" dirty="0">
                <a:solidFill>
                  <a:schemeClr val="bg1"/>
                </a:solidFill>
              </a:rPr>
              <a:t>Security Chronicle is part of </a:t>
            </a:r>
            <a:r>
              <a:rPr lang="en-IN" sz="1600" b="1" dirty="0">
                <a:solidFill>
                  <a:schemeClr val="bg1"/>
                </a:solidFill>
              </a:rPr>
              <a:t>Securifide Advisory</a:t>
            </a:r>
            <a:r>
              <a:rPr lang="en-IN" sz="1600" dirty="0">
                <a:solidFill>
                  <a:schemeClr val="bg1"/>
                </a:solidFill>
              </a:rPr>
              <a:t>, which is on a mission </a:t>
            </a:r>
            <a:r>
              <a:rPr lang="en-IN" sz="1600" dirty="0">
                <a:solidFill>
                  <a:schemeClr val="bg1"/>
                </a:solidFill>
                <a:effectLst/>
              </a:rPr>
              <a:t>to empower individuals and organizations with the knowledge and skills needed to navigate the complex realm of information security. </a:t>
            </a:r>
          </a:p>
          <a:p>
            <a:pPr algn="just">
              <a:buFont typeface="Calibri" panose="020F0502020204030204" pitchFamily="34" charset="0"/>
              <a:buChar char="→"/>
            </a:pPr>
            <a:r>
              <a:rPr lang="en-GB" sz="1600" dirty="0">
                <a:solidFill>
                  <a:schemeClr val="bg1"/>
                </a:solidFill>
                <a:effectLst/>
              </a:rPr>
              <a:t>Formed a dedicated team of researchers (SATRU), which frequently perform investigations to keep internet a safer place.</a:t>
            </a:r>
          </a:p>
          <a:p>
            <a:pPr algn="just">
              <a:buFont typeface="Calibri" panose="020F0502020204030204" pitchFamily="34" charset="0"/>
              <a:buChar char="→"/>
            </a:pPr>
            <a:r>
              <a:rPr lang="en-GB" sz="1600" dirty="0">
                <a:solidFill>
                  <a:schemeClr val="bg1"/>
                </a:solidFill>
                <a:effectLst/>
              </a:rPr>
              <a:t>Started an initiative, IICON [Intelligence &amp; Investigation Conference], platform for students, InfoSec aspirants, professionals, &amp; leaders to come together under one roof to connect, collaborate, learn &amp; innovate.</a:t>
            </a:r>
          </a:p>
          <a:p>
            <a:pPr algn="just">
              <a:buFont typeface="Calibri" panose="020F0502020204030204" pitchFamily="34" charset="0"/>
              <a:buChar char="→"/>
            </a:pPr>
            <a:r>
              <a:rPr lang="en-GB" sz="1600" dirty="0">
                <a:solidFill>
                  <a:schemeClr val="bg1"/>
                </a:solidFill>
              </a:rPr>
              <a:t>Started Training &amp; Workshops to empower professionals with Hands-on experience to excel in information security.</a:t>
            </a:r>
            <a:endParaRPr lang="en-IN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15A0-F6B7-B8D2-098B-83E0776D9896}"/>
              </a:ext>
            </a:extLst>
          </p:cNvPr>
          <p:cNvSpPr txBox="1"/>
          <p:nvPr/>
        </p:nvSpPr>
        <p:spPr>
          <a:xfrm>
            <a:off x="10355239" y="5796166"/>
            <a:ext cx="1784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" panose="020B0502040204020203" pitchFamily="34" charset="0"/>
              </a:rPr>
              <a:t>Securifide</a:t>
            </a:r>
            <a:r>
              <a:rPr lang="en-IN" sz="1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" panose="020B0502040204020203" pitchFamily="34" charset="0"/>
              </a:rPr>
              <a:t> Advisory</a:t>
            </a:r>
          </a:p>
          <a:p>
            <a:r>
              <a:rPr lang="en-IN" sz="1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" panose="020B0502040204020203" pitchFamily="34" charset="0"/>
              </a:rPr>
              <a:t>Security Chronicle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8B27B-11CE-9111-5B9F-1069DC731D1E}"/>
              </a:ext>
            </a:extLst>
          </p:cNvPr>
          <p:cNvSpPr txBox="1"/>
          <p:nvPr/>
        </p:nvSpPr>
        <p:spPr>
          <a:xfrm>
            <a:off x="10355239" y="6184613"/>
            <a:ext cx="1784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" panose="020B0502040204020203" pitchFamily="34" charset="0"/>
              </a:rPr>
              <a:t>Security Chronicle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2AB16-3B6D-DEC2-4C60-CA1DA8600271}"/>
              </a:ext>
            </a:extLst>
          </p:cNvPr>
          <p:cNvSpPr txBox="1"/>
          <p:nvPr/>
        </p:nvSpPr>
        <p:spPr>
          <a:xfrm>
            <a:off x="10355239" y="6484416"/>
            <a:ext cx="1596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" panose="020B0502040204020203" pitchFamily="34" charset="0"/>
              </a:rPr>
              <a:t>@SecurChronicle</a:t>
            </a:r>
          </a:p>
        </p:txBody>
      </p:sp>
      <p:pic>
        <p:nvPicPr>
          <p:cNvPr id="10" name="Picture 6" descr="File:LinkedIn logo initials.png - Wikipedia">
            <a:extLst>
              <a:ext uri="{FF2B5EF4-FFF2-40B4-BE49-F238E27FC236}">
                <a16:creationId xmlns:a16="http://schemas.microsoft.com/office/drawing/2014/main" id="{E1009BDC-6CB4-01A1-F229-DB070EF9B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328" y="5841889"/>
            <a:ext cx="269890" cy="26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File:Youtube logo.png - Wikimedia Commons">
            <a:extLst>
              <a:ext uri="{FF2B5EF4-FFF2-40B4-BE49-F238E27FC236}">
                <a16:creationId xmlns:a16="http://schemas.microsoft.com/office/drawing/2014/main" id="{C85EC7C1-9393-A94F-4870-57ED81584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679" y="6184869"/>
            <a:ext cx="311584" cy="21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About Twitter | Our logo, brand guidelines, and Tweet tools">
            <a:extLst>
              <a:ext uri="{FF2B5EF4-FFF2-40B4-BE49-F238E27FC236}">
                <a16:creationId xmlns:a16="http://schemas.microsoft.com/office/drawing/2014/main" id="{03071944-EE46-0F1B-DCFB-3E691C7A8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546" y="6501228"/>
            <a:ext cx="245203" cy="2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47AFF2-328A-D49D-E678-901A29222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80" y="2680519"/>
            <a:ext cx="2407463" cy="662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D5A5CC-89E9-83C1-3B95-54D05D0A7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932" y="3390172"/>
            <a:ext cx="2405611" cy="901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517D5D-28EA-2720-E60F-7C51FEB19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785" y="4353551"/>
            <a:ext cx="2403758" cy="7104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1AAE5-FD80-A742-182D-AAE32A1F6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868" y="5151964"/>
            <a:ext cx="2415675" cy="859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97101F-C100-B23C-02EF-5BBA1C729E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1682" y="5674912"/>
            <a:ext cx="2895249" cy="10364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DAABA8-7D96-7F44-4A3A-E76DA1679D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4260" y="2675643"/>
            <a:ext cx="2737304" cy="8482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44E9DF-EF20-D2E0-C0A0-93D5EEF3DB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0907" y="3578571"/>
            <a:ext cx="2730657" cy="20031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53CF62-7099-5116-654C-074E70756BF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81" y="2675265"/>
            <a:ext cx="2367079" cy="6675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99216A-E22E-FD35-2826-B50A547A829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9524" r="6685" b="7725"/>
          <a:stretch/>
        </p:blipFill>
        <p:spPr>
          <a:xfrm>
            <a:off x="5555281" y="3403152"/>
            <a:ext cx="2474294" cy="15964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DF393C-0021-00EB-1646-7AFA032BDAD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9" b="31156"/>
          <a:stretch/>
        </p:blipFill>
        <p:spPr>
          <a:xfrm>
            <a:off x="10415558" y="124759"/>
            <a:ext cx="1364208" cy="488733"/>
          </a:xfrm>
          <a:prstGeom prst="rect">
            <a:avLst/>
          </a:prstGeom>
        </p:spPr>
      </p:pic>
      <p:pic>
        <p:nvPicPr>
          <p:cNvPr id="27" name="Picture 26" descr="A blue and black logo&#10;&#10;AI-generated content may be incorrect.">
            <a:extLst>
              <a:ext uri="{FF2B5EF4-FFF2-40B4-BE49-F238E27FC236}">
                <a16:creationId xmlns:a16="http://schemas.microsoft.com/office/drawing/2014/main" id="{7F25E5B6-5B4E-BAB1-AE6D-0D8271685B83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601" y="2540209"/>
            <a:ext cx="2388626" cy="888791"/>
          </a:xfrm>
          <a:prstGeom prst="rect">
            <a:avLst/>
          </a:prstGeom>
        </p:spPr>
      </p:pic>
      <p:pic>
        <p:nvPicPr>
          <p:cNvPr id="29" name="Picture 2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B5E5AC80-29AD-CAEC-AC78-29E30D6C22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" t="21254" r="5177" b="22197"/>
          <a:stretch>
            <a:fillRect/>
          </a:stretch>
        </p:blipFill>
        <p:spPr>
          <a:xfrm>
            <a:off x="8136613" y="3379115"/>
            <a:ext cx="3768602" cy="1617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4A5F36-A44C-B2A3-F762-E51D0D379377}"/>
              </a:ext>
            </a:extLst>
          </p:cNvPr>
          <p:cNvSpPr txBox="1"/>
          <p:nvPr/>
        </p:nvSpPr>
        <p:spPr>
          <a:xfrm>
            <a:off x="10355239" y="5484058"/>
            <a:ext cx="1549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" panose="020B0502040204020203" pitchFamily="34" charset="0"/>
              </a:rPr>
              <a:t>secuifideadvisory.com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5259E66-791B-F9E6-BC11-21461B6D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355" y="5454677"/>
            <a:ext cx="319835" cy="3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CE5E16-BF52-279E-FBBC-D5812C144BB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150651"/>
            <a:ext cx="1680518" cy="462841"/>
          </a:xfrm>
          <a:prstGeom prst="rect">
            <a:avLst/>
          </a:prstGeom>
        </p:spPr>
      </p:pic>
      <p:pic>
        <p:nvPicPr>
          <p:cNvPr id="26" name="Picture 25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21B15E7E-35E7-BDCC-6992-B3074C309A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0" b="52524"/>
          <a:stretch>
            <a:fillRect/>
          </a:stretch>
        </p:blipFill>
        <p:spPr>
          <a:xfrm>
            <a:off x="5450007" y="5054279"/>
            <a:ext cx="2068596" cy="1649593"/>
          </a:xfrm>
          <a:prstGeom prst="rect">
            <a:avLst/>
          </a:prstGeom>
        </p:spPr>
      </p:pic>
      <p:pic>
        <p:nvPicPr>
          <p:cNvPr id="30" name="Picture 29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4C87F79B-8D09-965C-61C1-EDD3423D147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0" b="56944"/>
          <a:stretch>
            <a:fillRect/>
          </a:stretch>
        </p:blipFill>
        <p:spPr>
          <a:xfrm>
            <a:off x="7583027" y="5061997"/>
            <a:ext cx="2325713" cy="163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70C3FD-3F89-A98D-03AA-A5893549D429}"/>
              </a:ext>
            </a:extLst>
          </p:cNvPr>
          <p:cNvSpPr txBox="1"/>
          <p:nvPr/>
        </p:nvSpPr>
        <p:spPr>
          <a:xfrm>
            <a:off x="254000" y="169333"/>
            <a:ext cx="2633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AD2978-9F1D-9C68-CC66-056EE5F162B2}"/>
              </a:ext>
            </a:extLst>
          </p:cNvPr>
          <p:cNvSpPr txBox="1"/>
          <p:nvPr/>
        </p:nvSpPr>
        <p:spPr>
          <a:xfrm>
            <a:off x="254000" y="630998"/>
            <a:ext cx="11108267" cy="610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DARK VS DEEP WEB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DARK WEB MYTH BUSTING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MAINTAINING ANONYMITY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TARGET RECONNAISSANCE: RED TEAM APPROACH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RED TEAM PREPS: DARK/DEEP SOURCES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TELEGRAM EXPLORE: OFFENSIVE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WHAT AFTER ACCESS? POST EXPLOITATION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SECTION 66 IT ACT: A JOKE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PHISHING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RANSOMWARE DARKWEB WALKTHROUGH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CORPORATE STORY TIME</a:t>
            </a:r>
          </a:p>
        </p:txBody>
      </p:sp>
    </p:spTree>
    <p:extLst>
      <p:ext uri="{BB962C8B-B14F-4D97-AF65-F5344CB8AC3E}">
        <p14:creationId xmlns:p14="http://schemas.microsoft.com/office/powerpoint/2010/main" val="350196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250BDC-EA0C-03EF-F8FF-FBE6DA3C1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67" y="0"/>
            <a:ext cx="62399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5BE27-2396-1BEC-1B12-D511C2FDF423}"/>
              </a:ext>
            </a:extLst>
          </p:cNvPr>
          <p:cNvSpPr txBox="1"/>
          <p:nvPr/>
        </p:nvSpPr>
        <p:spPr>
          <a:xfrm>
            <a:off x="254000" y="169333"/>
            <a:ext cx="434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VS DEEP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67D6B-4907-C2FB-0F37-38B806F55C11}"/>
              </a:ext>
            </a:extLst>
          </p:cNvPr>
          <p:cNvSpPr txBox="1"/>
          <p:nvPr/>
        </p:nvSpPr>
        <p:spPr>
          <a:xfrm>
            <a:off x="257692" y="889000"/>
            <a:ext cx="5482708" cy="559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DARK WEB = !BLACK SCREEN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Only accessible via TOR, I2P (.onion Domains)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TORBOT – Crawler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 err="1">
                <a:solidFill>
                  <a:schemeClr val="bg1"/>
                </a:solidFill>
              </a:rPr>
              <a:t>OnionScan</a:t>
            </a:r>
            <a:r>
              <a:rPr lang="en-IN" sz="1600" dirty="0">
                <a:solidFill>
                  <a:schemeClr val="bg1"/>
                </a:solidFill>
              </a:rPr>
              <a:t> – Scanner for availability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Ahmia.fi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DEEP WEB: Login Prompts, Paywalls, TG Channels, Discord Servers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Infostealer, CVV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Restricted &amp; Unrestricted stuffs equally pop-up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Includes DDoS, Social Hack, 0-Day Exploits etc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Accepts payment in Crypto (BTC, XMR, ETH)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Main Order: DDoS as Service, Exploits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Uses BPH to host on Clear Web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Guarded with Cloudflare services to conceal identity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82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139D6B-A82A-0257-DE2B-006EDF02E2CB}"/>
              </a:ext>
            </a:extLst>
          </p:cNvPr>
          <p:cNvSpPr txBox="1"/>
          <p:nvPr/>
        </p:nvSpPr>
        <p:spPr>
          <a:xfrm>
            <a:off x="254000" y="169333"/>
            <a:ext cx="4343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WEB MYTH BUSTING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6F637-E700-D9EC-A7F8-9D4668F55EF2}"/>
              </a:ext>
            </a:extLst>
          </p:cNvPr>
          <p:cNvSpPr txBox="1"/>
          <p:nvPr/>
        </p:nvSpPr>
        <p:spPr>
          <a:xfrm>
            <a:off x="283632" y="756017"/>
            <a:ext cx="4682067" cy="593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NOT a Dangerous Place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Myth: RED ROOMS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No Geographical Targets among Hackers except in Espionage Operations/APT Groups/CIS Ransomware Groups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Very few APT/Ransomware Groups use their own custom tools. Rest uses Open Source tools effectively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Once a breach is out, it never gets taken down from the Internet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Crypto Recovery is almost impossible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bg1"/>
                </a:solidFill>
              </a:rPr>
              <a:t>Untraceable: Sorry, NO!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F9CB0-1B84-E5D5-9120-CF43C9803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35A6AD-DDE1-FBCA-1D9B-6570A56DEDDC}"/>
              </a:ext>
            </a:extLst>
          </p:cNvPr>
          <p:cNvSpPr txBox="1"/>
          <p:nvPr/>
        </p:nvSpPr>
        <p:spPr>
          <a:xfrm>
            <a:off x="254000" y="169333"/>
            <a:ext cx="436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ANONYMITY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1152F-8E34-3E13-8F2B-66025CA1D0BB}"/>
              </a:ext>
            </a:extLst>
          </p:cNvPr>
          <p:cNvSpPr txBox="1"/>
          <p:nvPr/>
        </p:nvSpPr>
        <p:spPr>
          <a:xfrm>
            <a:off x="254000" y="762000"/>
            <a:ext cx="606213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Passive Participant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Multiple – SOC PUPPET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Never express your </a:t>
            </a:r>
            <a:r>
              <a:rPr lang="en-IN" dirty="0" err="1">
                <a:solidFill>
                  <a:schemeClr val="bg1"/>
                </a:solidFill>
              </a:rPr>
              <a:t>favorites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Usage of Temporary Emails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Minimize OPSEC Failures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VPN: Optional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While conversing, maintain a warm Rapport. Generally abusive, but hold your horses!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RUSSIA – Your Friend!</a:t>
            </a:r>
          </a:p>
          <a:p>
            <a:pPr>
              <a:lnSpc>
                <a:spcPct val="200000"/>
              </a:lnSpc>
            </a:pPr>
            <a:endParaRPr lang="en-IN" sz="1100" dirty="0">
              <a:solidFill>
                <a:schemeClr val="bg1"/>
              </a:solidFill>
            </a:endParaRPr>
          </a:p>
          <a:p>
            <a:r>
              <a:rPr lang="en-IN" sz="1600" dirty="0">
                <a:solidFill>
                  <a:srgbClr val="00B0F0"/>
                </a:solidFill>
                <a:highlight>
                  <a:srgbClr val="000080"/>
                </a:highlight>
              </a:rPr>
              <a:t>ARTICLE: https://theravenfile.com/2025/09/08/uncovering-alviva-holding-links-to-russian-shell-companies-and-cybercrime/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0E20A-2D2B-9E24-1EDB-F14E958E8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" t="1480" r="2946" b="2705"/>
          <a:stretch>
            <a:fillRect/>
          </a:stretch>
        </p:blipFill>
        <p:spPr>
          <a:xfrm>
            <a:off x="6925420" y="169333"/>
            <a:ext cx="4910980" cy="657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4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C592DE-EC3B-E40A-EBAD-6BDC22D067B4}"/>
              </a:ext>
            </a:extLst>
          </p:cNvPr>
          <p:cNvSpPr txBox="1"/>
          <p:nvPr/>
        </p:nvSpPr>
        <p:spPr>
          <a:xfrm>
            <a:off x="254000" y="169333"/>
            <a:ext cx="3793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RECONNAISSANCE: RED TEAM 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5986F-D26D-3A9B-926B-50044358AA6A}"/>
              </a:ext>
            </a:extLst>
          </p:cNvPr>
          <p:cNvSpPr txBox="1"/>
          <p:nvPr/>
        </p:nvSpPr>
        <p:spPr>
          <a:xfrm>
            <a:off x="135468" y="1538995"/>
            <a:ext cx="3623733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Breach Detection of Corporate Emails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Target Domain Scanning: ACTIVE &amp; PASSIVE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Dark Web Forum and TG Channels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Shodan, </a:t>
            </a:r>
            <a:r>
              <a:rPr lang="en-IN" dirty="0" err="1">
                <a:solidFill>
                  <a:schemeClr val="bg1"/>
                </a:solidFill>
              </a:rPr>
              <a:t>Censys</a:t>
            </a:r>
            <a:r>
              <a:rPr lang="en-IN" dirty="0">
                <a:solidFill>
                  <a:schemeClr val="bg1"/>
                </a:solidFill>
              </a:rPr>
              <a:t>, FOFA etc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Tech Stack Detection via Job Portals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1"/>
                </a:solidFill>
              </a:rPr>
              <a:t>General News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2AF9E-0DC7-EE14-A102-0D0DB29AF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1" y="0"/>
            <a:ext cx="843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5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0A905A-75AE-7BA0-F69A-69F964A912F7}"/>
              </a:ext>
            </a:extLst>
          </p:cNvPr>
          <p:cNvSpPr txBox="1"/>
          <p:nvPr/>
        </p:nvSpPr>
        <p:spPr>
          <a:xfrm>
            <a:off x="253999" y="169333"/>
            <a:ext cx="6874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TEAM PREPS: DARK/DEEP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323ED-B526-DEE8-D67A-5EE1F214E5DB}"/>
              </a:ext>
            </a:extLst>
          </p:cNvPr>
          <p:cNvSpPr txBox="1"/>
          <p:nvPr/>
        </p:nvSpPr>
        <p:spPr>
          <a:xfrm>
            <a:off x="253999" y="762000"/>
            <a:ext cx="5761305" cy="634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sz="1500" dirty="0">
                <a:solidFill>
                  <a:schemeClr val="bg1"/>
                </a:solidFill>
              </a:rPr>
              <a:t>Most attack tools: GitHub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sz="1500" dirty="0">
                <a:solidFill>
                  <a:schemeClr val="bg1"/>
                </a:solidFill>
              </a:rPr>
              <a:t>Password should be Random Generated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sz="1500" dirty="0">
                <a:solidFill>
                  <a:schemeClr val="bg1"/>
                </a:solidFill>
              </a:rPr>
              <a:t>Phishing Email Craft using </a:t>
            </a:r>
            <a:r>
              <a:rPr lang="en-IN" sz="1500" dirty="0">
                <a:solidFill>
                  <a:srgbClr val="FF0000"/>
                </a:solidFill>
              </a:rPr>
              <a:t>AI</a:t>
            </a:r>
            <a:r>
              <a:rPr lang="en-IN" sz="1500" dirty="0">
                <a:solidFill>
                  <a:schemeClr val="bg1"/>
                </a:solidFill>
              </a:rPr>
              <a:t> or Phish Kits like </a:t>
            </a:r>
            <a:r>
              <a:rPr lang="en-IN" sz="1500" dirty="0">
                <a:solidFill>
                  <a:srgbClr val="FF0000"/>
                </a:solidFill>
              </a:rPr>
              <a:t>Lighthouse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sz="1500" dirty="0">
                <a:solidFill>
                  <a:schemeClr val="bg1"/>
                </a:solidFill>
              </a:rPr>
              <a:t>Trusted BPH Providers from </a:t>
            </a:r>
            <a:r>
              <a:rPr lang="en-IN" sz="1500" dirty="0">
                <a:solidFill>
                  <a:srgbClr val="FF0000"/>
                </a:solidFill>
              </a:rPr>
              <a:t>Russia </a:t>
            </a:r>
            <a:r>
              <a:rPr lang="en-IN" sz="1500" dirty="0">
                <a:solidFill>
                  <a:schemeClr val="bg1"/>
                </a:solidFill>
              </a:rPr>
              <a:t>and TOR Hosting from Non-US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sz="1500" dirty="0">
                <a:solidFill>
                  <a:schemeClr val="bg1"/>
                </a:solidFill>
              </a:rPr>
              <a:t>DGA for Mass Campaigns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sz="1500" dirty="0">
                <a:solidFill>
                  <a:schemeClr val="bg1"/>
                </a:solidFill>
              </a:rPr>
              <a:t>Malware Samples: VX-Underground, AbuseCH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IN" sz="1500" dirty="0">
                <a:solidFill>
                  <a:schemeClr val="bg1"/>
                </a:solidFill>
              </a:rPr>
              <a:t>Supply Password-Protected Docs while Phishing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IN" sz="15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IN" sz="1500" dirty="0">
              <a:solidFill>
                <a:srgbClr val="FF0000"/>
              </a:solidFill>
            </a:endParaRPr>
          </a:p>
          <a:p>
            <a:pPr>
              <a:lnSpc>
                <a:spcPct val="250000"/>
              </a:lnSpc>
            </a:pPr>
            <a:endParaRPr lang="en-IN" sz="15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IN" sz="15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FD5D4-127F-B425-F2BF-FBD2C95245F5}"/>
              </a:ext>
            </a:extLst>
          </p:cNvPr>
          <p:cNvSpPr txBox="1"/>
          <p:nvPr/>
        </p:nvSpPr>
        <p:spPr>
          <a:xfrm>
            <a:off x="76200" y="5410205"/>
            <a:ext cx="6354496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300" dirty="0">
              <a:solidFill>
                <a:srgbClr val="00B0F0"/>
              </a:solidFill>
              <a:highlight>
                <a:srgbClr val="000080"/>
              </a:highlight>
            </a:endParaRPr>
          </a:p>
          <a:p>
            <a:endParaRPr lang="en-IN" sz="1300" dirty="0">
              <a:solidFill>
                <a:srgbClr val="00B0F0"/>
              </a:solidFill>
              <a:highlight>
                <a:srgbClr val="000080"/>
              </a:highlight>
            </a:endParaRPr>
          </a:p>
          <a:p>
            <a:r>
              <a:rPr lang="en-IN" sz="1600" dirty="0">
                <a:solidFill>
                  <a:srgbClr val="00B0F0"/>
                </a:solidFill>
                <a:highlight>
                  <a:srgbClr val="000080"/>
                </a:highlight>
              </a:rPr>
              <a:t>ARTICLE: https://theravenfile.com/2025/08/01/inside-qilin-ransomware-affiliates-panel/</a:t>
            </a:r>
          </a:p>
          <a:p>
            <a:endParaRPr lang="en-IN" sz="1300" dirty="0">
              <a:solidFill>
                <a:srgbClr val="00B0F0"/>
              </a:solidFill>
              <a:highlight>
                <a:srgbClr val="00008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B15E6-A5AB-D256-36D0-2CBD0321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695" y="0"/>
            <a:ext cx="5761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1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EAAA86-CEC2-7D89-0BC0-E18CF6B85F4C}"/>
              </a:ext>
            </a:extLst>
          </p:cNvPr>
          <p:cNvSpPr txBox="1"/>
          <p:nvPr/>
        </p:nvSpPr>
        <p:spPr>
          <a:xfrm>
            <a:off x="253999" y="1083733"/>
            <a:ext cx="6146800" cy="664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Franklin Gothic Demi" panose="020B0703020102020204" pitchFamily="34" charset="0"/>
              </a:rPr>
              <a:t>KERBEROASTING:</a:t>
            </a:r>
            <a:r>
              <a:rPr lang="en-US" sz="1600" dirty="0">
                <a:solidFill>
                  <a:schemeClr val="bg1"/>
                </a:solidFill>
              </a:rPr>
              <a:t> Post-Exploitation Attack Technique used in Windows Active Directory (AD) to extract password hashes for service accounts, which can then be cracked offline to obtain plaintext credentials.</a:t>
            </a:r>
          </a:p>
          <a:p>
            <a:r>
              <a:rPr lang="en-US" sz="1600" b="1" dirty="0">
                <a:solidFill>
                  <a:srgbClr val="00FF00"/>
                </a:solidFill>
              </a:rPr>
              <a:t>TOOLS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IN" sz="1600" dirty="0">
                <a:solidFill>
                  <a:schemeClr val="bg1"/>
                </a:solidFill>
              </a:rPr>
              <a:t>targetedKerberoast</a:t>
            </a:r>
          </a:p>
          <a:p>
            <a:endParaRPr lang="en-IN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Franklin Gothic Demi" panose="020B0703020102020204" pitchFamily="34" charset="0"/>
              </a:rPr>
              <a:t>CREDENTIAL DUMPING: </a:t>
            </a:r>
            <a:r>
              <a:rPr lang="en-US" sz="1600" dirty="0">
                <a:solidFill>
                  <a:schemeClr val="bg1"/>
                </a:solidFill>
              </a:rPr>
              <a:t>Extract usernames, passwords from a computer's memory, files, or registry, which can be stored in plaintext, hashed, or other formats.</a:t>
            </a:r>
          </a:p>
          <a:p>
            <a:r>
              <a:rPr lang="en-US" sz="1600" b="1" dirty="0">
                <a:solidFill>
                  <a:srgbClr val="00FF00"/>
                </a:solidFill>
              </a:rPr>
              <a:t>TOOLS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IN" sz="1600" dirty="0" err="1">
                <a:solidFill>
                  <a:schemeClr val="bg1"/>
                </a:solidFill>
              </a:rPr>
              <a:t>Mimikatz</a:t>
            </a:r>
            <a:r>
              <a:rPr lang="en-IN" sz="1600" dirty="0">
                <a:solidFill>
                  <a:schemeClr val="bg1"/>
                </a:solidFill>
              </a:rPr>
              <a:t>, </a:t>
            </a:r>
            <a:r>
              <a:rPr lang="en-IN" sz="1600" dirty="0" err="1">
                <a:solidFill>
                  <a:schemeClr val="bg1"/>
                </a:solidFill>
              </a:rPr>
              <a:t>LaZagne</a:t>
            </a:r>
            <a:r>
              <a:rPr lang="en-IN" sz="1600" dirty="0">
                <a:solidFill>
                  <a:schemeClr val="bg1"/>
                </a:solidFill>
              </a:rPr>
              <a:t>, </a:t>
            </a:r>
            <a:r>
              <a:rPr lang="en-IN" sz="1600" dirty="0" err="1">
                <a:solidFill>
                  <a:schemeClr val="bg1"/>
                </a:solidFill>
              </a:rPr>
              <a:t>Impacket</a:t>
            </a:r>
            <a:endParaRPr lang="en-IN" sz="1600" dirty="0">
              <a:solidFill>
                <a:schemeClr val="bg1"/>
              </a:solidFill>
            </a:endParaRPr>
          </a:p>
          <a:p>
            <a:endParaRPr lang="en-IN" sz="1600" dirty="0">
              <a:solidFill>
                <a:schemeClr val="bg1"/>
              </a:solidFill>
            </a:endParaRPr>
          </a:p>
          <a:p>
            <a:endParaRPr lang="en-IN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Franklin Gothic Demi" panose="020B0703020102020204" pitchFamily="34" charset="0"/>
              </a:rPr>
              <a:t>PRIVILEGE ESCALATION: </a:t>
            </a:r>
            <a:r>
              <a:rPr lang="en-US" sz="1600" dirty="0">
                <a:solidFill>
                  <a:schemeClr val="bg1"/>
                </a:solidFill>
              </a:rPr>
              <a:t>Attack technique where an attacker gains unauthorized access to higher privileges by leveraging security flaws, weaknesses.</a:t>
            </a:r>
          </a:p>
          <a:p>
            <a:r>
              <a:rPr lang="en-US" sz="1600" b="1" dirty="0">
                <a:solidFill>
                  <a:srgbClr val="00FF00"/>
                </a:solidFill>
              </a:rPr>
              <a:t>TOOLS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IN" sz="1600" dirty="0">
                <a:solidFill>
                  <a:schemeClr val="bg1"/>
                </a:solidFill>
              </a:rPr>
              <a:t>Juicy Potato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  <a:latin typeface="Franklin Gothic Demi" panose="020B0703020102020204" pitchFamily="34" charset="0"/>
              </a:rPr>
              <a:t>PROCESS INJECTION: </a:t>
            </a:r>
            <a:r>
              <a:rPr lang="en-US" sz="1600" dirty="0">
                <a:solidFill>
                  <a:schemeClr val="bg1"/>
                </a:solidFill>
              </a:rPr>
              <a:t>Technique of injecting and executing code within the address space of another process</a:t>
            </a:r>
          </a:p>
          <a:p>
            <a:r>
              <a:rPr lang="en-US" sz="1600" b="1" dirty="0">
                <a:solidFill>
                  <a:srgbClr val="00FF00"/>
                </a:solidFill>
              </a:rPr>
              <a:t>TOOLS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IN" sz="1600" dirty="0" err="1">
                <a:solidFill>
                  <a:schemeClr val="bg1"/>
                </a:solidFill>
              </a:rPr>
              <a:t>ReflectiveDLLInjection</a:t>
            </a:r>
            <a:r>
              <a:rPr lang="en-IN" sz="1600" dirty="0">
                <a:solidFill>
                  <a:schemeClr val="bg1"/>
                </a:solidFill>
              </a:rPr>
              <a:t>, </a:t>
            </a:r>
            <a:r>
              <a:rPr lang="en-IN" sz="1600" dirty="0" err="1">
                <a:solidFill>
                  <a:schemeClr val="bg1"/>
                </a:solidFill>
              </a:rPr>
              <a:t>DripLoader</a:t>
            </a:r>
            <a:endParaRPr lang="en-IN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IN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E34E2-2276-7B14-1FCB-E0F37887E4D5}"/>
              </a:ext>
            </a:extLst>
          </p:cNvPr>
          <p:cNvSpPr txBox="1"/>
          <p:nvPr/>
        </p:nvSpPr>
        <p:spPr>
          <a:xfrm>
            <a:off x="253999" y="169333"/>
            <a:ext cx="7018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AFTER ACCESS? POST EXPLOITATION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F3E57-3215-45A2-46F0-FF15DFF4A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932" y="0"/>
            <a:ext cx="5060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1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3864</TotalTime>
  <Words>1063</Words>
  <Application>Microsoft Office PowerPoint</Application>
  <PresentationFormat>Widescreen</PresentationFormat>
  <Paragraphs>180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Algerian</vt:lpstr>
      <vt:lpstr>Arial</vt:lpstr>
      <vt:lpstr>Bahnschrift</vt:lpstr>
      <vt:lpstr>Bahnschrift Condensed</vt:lpstr>
      <vt:lpstr>Bahnschrift SemiBold Condensed</vt:lpstr>
      <vt:lpstr>Bahnschrift SemiBold SemiConden</vt:lpstr>
      <vt:lpstr>Calibri</vt:lpstr>
      <vt:lpstr>Calibri Light</vt:lpstr>
      <vt:lpstr>Cambria</vt:lpstr>
      <vt:lpstr>Franklin Gothic Demi</vt:lpstr>
      <vt:lpstr>Georgia</vt:lpstr>
      <vt:lpstr>Times New Roman</vt:lpstr>
      <vt:lpstr>Wingdings</vt:lpstr>
      <vt:lpstr>Office Theme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Rakesh Krishnan</dc:creator>
  <cp:lastModifiedBy>PHANT0M V1PER</cp:lastModifiedBy>
  <cp:revision>19</cp:revision>
  <dcterms:created xsi:type="dcterms:W3CDTF">2024-10-08T15:09:51Z</dcterms:created>
  <dcterms:modified xsi:type="dcterms:W3CDTF">2025-09-30T20:18:36Z</dcterms:modified>
</cp:coreProperties>
</file>